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69" r:id="rId5"/>
    <p:sldId id="259" r:id="rId6"/>
    <p:sldId id="260" r:id="rId7"/>
    <p:sldId id="261" r:id="rId8"/>
    <p:sldId id="262" r:id="rId9"/>
    <p:sldId id="263" r:id="rId10"/>
    <p:sldId id="265" r:id="rId11"/>
    <p:sldId id="266" r:id="rId12"/>
    <p:sldId id="267" r:id="rId13"/>
    <p:sldId id="268"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3047" autoAdjust="0"/>
  </p:normalViewPr>
  <p:slideViewPr>
    <p:cSldViewPr>
      <p:cViewPr>
        <p:scale>
          <a:sx n="75" d="100"/>
          <a:sy n="75" d="100"/>
        </p:scale>
        <p:origin x="-1014" y="-4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C23C7F-4795-403F-AB85-95B6472F39CD}" type="datetimeFigureOut">
              <a:rPr lang="en-CA" smtClean="0"/>
              <a:pPr/>
              <a:t>31/01/2013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14BA74-FFC3-4F60-9629-216DBAE554FD}"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Splash page! Just</a:t>
            </a:r>
            <a:r>
              <a:rPr lang="en-CA" baseline="0" dirty="0" smtClean="0"/>
              <a:t> introduce yourself, explain what this workshop is about. Ensure that everyone knows that if they have a question, you will do your best to answer it.</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This is where the `intrigued` bit hopefully comes into play. Explain that these are</a:t>
            </a:r>
            <a:r>
              <a:rPr lang="en-CA" baseline="0" dirty="0" smtClean="0"/>
              <a:t> actual search results built straight into Google. Elaborate on the different things you can search for to have Google instantly tell you an answer. (“What temperature is it in </a:t>
            </a:r>
            <a:r>
              <a:rPr lang="en-CA" baseline="0" dirty="0" err="1" smtClean="0"/>
              <a:t>Dunchurch</a:t>
            </a:r>
            <a:r>
              <a:rPr lang="en-CA" baseline="0" dirty="0" smtClean="0"/>
              <a:t>, Ontario?”  or “What time is it in Sydney, Australia?”)</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12</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This</a:t>
            </a:r>
            <a:r>
              <a:rPr lang="en-CA" baseline="0" dirty="0" smtClean="0"/>
              <a:t> is the final slide. To close out, explain that this program isn’t necessary to use all of the other features in this presentation. Talk about bookmark/history syncing, the fact that it is also a mobile browser (so your bookmarks go to your phone too) and that you won’t need to update flash – Chrome has Flash built right in.</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13</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Go through</a:t>
            </a:r>
            <a:r>
              <a:rPr lang="en-CA" baseline="0" dirty="0" smtClean="0"/>
              <a:t> the list, elaborating a little bit on the different topics.</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2</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Be sure to help the participants if they</a:t>
            </a:r>
            <a:r>
              <a:rPr lang="en-CA" baseline="0" dirty="0" smtClean="0"/>
              <a:t> are struggling. Some probably will not want to ask you outright, but it is imperative that everyone set up a Google Account for the rest of the presentation. If someone has already set up an account, they can use their existing one.</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3</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Ask how many people have ever used or heard of Microsoft</a:t>
            </a:r>
            <a:r>
              <a:rPr lang="en-CA" baseline="0" dirty="0" smtClean="0"/>
              <a:t> Word. Explain how Google Drive behaves as a simplified Microsoft Word that can be accessed from any computer at any time. </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5</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This is</a:t>
            </a:r>
            <a:r>
              <a:rPr lang="en-CA" baseline="0" dirty="0" smtClean="0"/>
              <a:t> what Google Drive looks like. You can have folders and subfolders to store your projects. To create a new document, click the red “Create” button. To upload a document that is already on your computer, click the red button with the picture of a box and an arrow.</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6</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a:t>
            </a:r>
            <a:r>
              <a:rPr lang="en-CA" baseline="0" dirty="0" smtClean="0"/>
              <a:t>o share a document with multiple people, open your document in Drive by clicking on it. Click the blue “Share” button and add people to the document by typing in their email address. You can also get a link to the document for sharing on </a:t>
            </a:r>
            <a:r>
              <a:rPr lang="en-CA" baseline="0" dirty="0" err="1" smtClean="0"/>
              <a:t>Facebook</a:t>
            </a:r>
            <a:r>
              <a:rPr lang="en-CA" baseline="0" dirty="0" smtClean="0"/>
              <a:t>, email or other website.</a:t>
            </a:r>
          </a:p>
          <a:p>
            <a:endParaRPr lang="en-CA" baseline="0" dirty="0" smtClean="0"/>
          </a:p>
          <a:p>
            <a:r>
              <a:rPr lang="en-CA" baseline="0" dirty="0" smtClean="0"/>
              <a:t>Note that if you have shared the document and given other people the ability to edit the document, you can both edit the document at the same time! You will also be able to see who is viewing the document.</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7</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This one is pretty self explanatory!</a:t>
            </a:r>
            <a:r>
              <a:rPr lang="en-CA" baseline="0" dirty="0" smtClean="0"/>
              <a:t> Maybe call the CAP site’s phone as an example.</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8</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Similar to making calls</a:t>
            </a:r>
            <a:r>
              <a:rPr lang="en-CA" baseline="0" dirty="0" smtClean="0"/>
              <a:t> to cell phones or landlines with your Google Account, you can video chat with friends and family! This is much like the popular service called Skype. There are other features to Google hangouts, that allow you to do more than just talk! Google Hangouts allows for up to nine people in a single “Hangout” and enables the participants to play games or share projects with each other.</a:t>
            </a:r>
          </a:p>
          <a:p>
            <a:endParaRPr lang="en-CA" baseline="0" dirty="0" smtClean="0"/>
          </a:p>
          <a:p>
            <a:r>
              <a:rPr lang="en-CA" baseline="0" dirty="0" smtClean="0"/>
              <a:t>Elaborate on</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9</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Ask if anyone has ever felt frustrated or overwhelmed when searching for something</a:t>
            </a:r>
            <a:r>
              <a:rPr lang="en-CA" baseline="0" dirty="0" smtClean="0"/>
              <a:t> on Google. Explain that this is normal – there are sometimes several BILLION results. The purpose of this section is to simplify the process and make the patrons feel more comfortable (hopefully even intrigued) with Google searches.</a:t>
            </a:r>
            <a:endParaRPr lang="en-CA" dirty="0"/>
          </a:p>
        </p:txBody>
      </p:sp>
      <p:sp>
        <p:nvSpPr>
          <p:cNvPr id="4" name="Slide Number Placeholder 3"/>
          <p:cNvSpPr>
            <a:spLocks noGrp="1"/>
          </p:cNvSpPr>
          <p:nvPr>
            <p:ph type="sldNum" sz="quarter" idx="10"/>
          </p:nvPr>
        </p:nvSpPr>
        <p:spPr/>
        <p:txBody>
          <a:bodyPr/>
          <a:lstStyle/>
          <a:p>
            <a:fld id="{3D14BA74-FFC3-4F60-9629-216DBAE554FD}" type="slidenum">
              <a:rPr lang="en-CA" smtClean="0"/>
              <a:pPr/>
              <a:t>10</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334DDFF-BC6F-4353-A774-8473002283E5}" type="datetimeFigureOut">
              <a:rPr lang="en-CA" smtClean="0"/>
              <a:pPr/>
              <a:t>31/01/2013</a:t>
            </a:fld>
            <a:endParaRPr lang="en-CA"/>
          </a:p>
        </p:txBody>
      </p:sp>
      <p:sp>
        <p:nvSpPr>
          <p:cNvPr id="17" name="Footer Placeholder 16"/>
          <p:cNvSpPr>
            <a:spLocks noGrp="1"/>
          </p:cNvSpPr>
          <p:nvPr>
            <p:ph type="ftr" sz="quarter" idx="11"/>
          </p:nvPr>
        </p:nvSpPr>
        <p:spPr/>
        <p:txBody>
          <a:bodyPr/>
          <a:lstStyle/>
          <a:p>
            <a:endParaRPr lang="en-C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9DC6459-B206-41D1-879A-F1229DAC1F6E}" type="slidenum">
              <a:rPr lang="en-CA" smtClean="0"/>
              <a:pPr/>
              <a:t>‹#›</a:t>
            </a:fld>
            <a:endParaRPr lang="en-C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34DDFF-BC6F-4353-A774-8473002283E5}" type="datetimeFigureOut">
              <a:rPr lang="en-CA" smtClean="0"/>
              <a:pPr/>
              <a:t>31/01/2013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9DC6459-B206-41D1-879A-F1229DAC1F6E}"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9DC6459-B206-41D1-879A-F1229DAC1F6E}" type="slidenum">
              <a:rPr lang="en-CA" smtClean="0"/>
              <a:pPr/>
              <a:t>‹#›</a:t>
            </a:fld>
            <a:endParaRPr lang="en-C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34DDFF-BC6F-4353-A774-8473002283E5}" type="datetimeFigureOut">
              <a:rPr lang="en-CA" smtClean="0"/>
              <a:pPr/>
              <a:t>31/01/2013</a:t>
            </a:fld>
            <a:endParaRPr lang="en-CA"/>
          </a:p>
        </p:txBody>
      </p:sp>
      <p:sp>
        <p:nvSpPr>
          <p:cNvPr id="5" name="Footer Placeholder 4"/>
          <p:cNvSpPr>
            <a:spLocks noGrp="1"/>
          </p:cNvSpPr>
          <p:nvPr>
            <p:ph type="ftr" sz="quarter" idx="11"/>
          </p:nvPr>
        </p:nvSpPr>
        <p:spPr/>
        <p:txBody>
          <a:bodyPr/>
          <a:lstStyle/>
          <a:p>
            <a:endParaRPr lang="en-C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334DDFF-BC6F-4353-A774-8473002283E5}" type="datetimeFigureOut">
              <a:rPr lang="en-CA" smtClean="0"/>
              <a:pPr/>
              <a:t>31/01/2013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4361688" y="1026372"/>
            <a:ext cx="457200" cy="441325"/>
          </a:xfrm>
        </p:spPr>
        <p:txBody>
          <a:bodyPr/>
          <a:lstStyle/>
          <a:p>
            <a:fld id="{09DC6459-B206-41D1-879A-F1229DAC1F6E}" type="slidenum">
              <a:rPr lang="en-CA" smtClean="0"/>
              <a:pPr/>
              <a:t>‹#›</a:t>
            </a:fld>
            <a:endParaRPr lang="en-C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CA"/>
          </a:p>
        </p:txBody>
      </p:sp>
      <p:sp>
        <p:nvSpPr>
          <p:cNvPr id="4" name="Date Placeholder 3"/>
          <p:cNvSpPr>
            <a:spLocks noGrp="1"/>
          </p:cNvSpPr>
          <p:nvPr>
            <p:ph type="dt" sz="half" idx="10"/>
          </p:nvPr>
        </p:nvSpPr>
        <p:spPr/>
        <p:txBody>
          <a:bodyPr/>
          <a:lstStyle/>
          <a:p>
            <a:fld id="{9334DDFF-BC6F-4353-A774-8473002283E5}" type="datetimeFigureOut">
              <a:rPr lang="en-CA" smtClean="0"/>
              <a:pPr/>
              <a:t>31/01/2013</a:t>
            </a:fld>
            <a:endParaRPr lang="en-C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9DC6459-B206-41D1-879A-F1229DAC1F6E}" type="slidenum">
              <a:rPr lang="en-CA" smtClean="0"/>
              <a:pPr/>
              <a:t>‹#›</a:t>
            </a:fld>
            <a:endParaRPr lang="en-C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334DDFF-BC6F-4353-A774-8473002283E5}" type="datetimeFigureOut">
              <a:rPr lang="en-CA" smtClean="0"/>
              <a:pPr/>
              <a:t>31/01/2013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09DC6459-B206-41D1-879A-F1229DAC1F6E}" type="slidenum">
              <a:rPr lang="en-CA" smtClean="0"/>
              <a:pPr/>
              <a:t>‹#›</a:t>
            </a:fld>
            <a:endParaRPr lang="en-C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334DDFF-BC6F-4353-A774-8473002283E5}" type="datetimeFigureOut">
              <a:rPr lang="en-CA" smtClean="0"/>
              <a:pPr/>
              <a:t>31/01/2013</a:t>
            </a:fld>
            <a:endParaRPr lang="en-CA"/>
          </a:p>
        </p:txBody>
      </p:sp>
      <p:sp>
        <p:nvSpPr>
          <p:cNvPr id="8" name="Footer Placeholder 7"/>
          <p:cNvSpPr>
            <a:spLocks noGrp="1"/>
          </p:cNvSpPr>
          <p:nvPr>
            <p:ph type="ftr" sz="quarter" idx="11"/>
          </p:nvPr>
        </p:nvSpPr>
        <p:spPr>
          <a:xfrm>
            <a:off x="304800" y="6409944"/>
            <a:ext cx="3581400" cy="365760"/>
          </a:xfrm>
        </p:spPr>
        <p:txBody>
          <a:bodyPr/>
          <a:lstStyle/>
          <a:p>
            <a:endParaRPr lang="en-C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9DC6459-B206-41D1-879A-F1229DAC1F6E}" type="slidenum">
              <a:rPr lang="en-CA" smtClean="0"/>
              <a:pPr/>
              <a:t>‹#›</a:t>
            </a:fld>
            <a:endParaRPr lang="en-C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334DDFF-BC6F-4353-A774-8473002283E5}" type="datetimeFigureOut">
              <a:rPr lang="en-CA" smtClean="0"/>
              <a:pPr/>
              <a:t>31/01/2013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a:xfrm>
            <a:off x="4343400" y="1036020"/>
            <a:ext cx="457200" cy="441325"/>
          </a:xfrm>
        </p:spPr>
        <p:txBody>
          <a:bodyPr/>
          <a:lstStyle/>
          <a:p>
            <a:fld id="{09DC6459-B206-41D1-879A-F1229DAC1F6E}"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334DDFF-BC6F-4353-A774-8473002283E5}" type="datetimeFigureOut">
              <a:rPr lang="en-CA" smtClean="0"/>
              <a:pPr/>
              <a:t>31/01/2013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9DC6459-B206-41D1-879A-F1229DAC1F6E}"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9DC6459-B206-41D1-879A-F1229DAC1F6E}" type="slidenum">
              <a:rPr lang="en-CA" smtClean="0"/>
              <a:pPr/>
              <a:t>‹#›</a:t>
            </a:fld>
            <a:endParaRPr lang="en-C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334DDFF-BC6F-4353-A774-8473002283E5}" type="datetimeFigureOut">
              <a:rPr lang="en-CA" smtClean="0"/>
              <a:pPr/>
              <a:t>31/01/2013</a:t>
            </a:fld>
            <a:endParaRPr lang="en-CA"/>
          </a:p>
        </p:txBody>
      </p:sp>
      <p:sp>
        <p:nvSpPr>
          <p:cNvPr id="6" name="Footer Placeholder 5"/>
          <p:cNvSpPr>
            <a:spLocks noGrp="1"/>
          </p:cNvSpPr>
          <p:nvPr>
            <p:ph type="ftr" sz="quarter" idx="11"/>
          </p:nvPr>
        </p:nvSpPr>
        <p:spPr>
          <a:xfrm>
            <a:off x="301752" y="6410848"/>
            <a:ext cx="3383280" cy="365760"/>
          </a:xfrm>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9DC6459-B206-41D1-879A-F1229DAC1F6E}" type="slidenum">
              <a:rPr lang="en-CA" smtClean="0"/>
              <a:pPr/>
              <a:t>‹#›</a:t>
            </a:fld>
            <a:endParaRPr lang="en-C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334DDFF-BC6F-4353-A774-8473002283E5}" type="datetimeFigureOut">
              <a:rPr lang="en-CA" smtClean="0"/>
              <a:pPr/>
              <a:t>31/01/2013</a:t>
            </a:fld>
            <a:endParaRPr lang="en-CA"/>
          </a:p>
        </p:txBody>
      </p:sp>
      <p:sp>
        <p:nvSpPr>
          <p:cNvPr id="6" name="Footer Placeholder 5"/>
          <p:cNvSpPr>
            <a:spLocks noGrp="1"/>
          </p:cNvSpPr>
          <p:nvPr>
            <p:ph type="ftr" sz="quarter" idx="11"/>
          </p:nvPr>
        </p:nvSpPr>
        <p:spPr>
          <a:xfrm>
            <a:off x="301752" y="6410848"/>
            <a:ext cx="3584448" cy="365760"/>
          </a:xfrm>
        </p:spPr>
        <p:txBody>
          <a:body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334DDFF-BC6F-4353-A774-8473002283E5}" type="datetimeFigureOut">
              <a:rPr lang="en-CA" smtClean="0"/>
              <a:pPr/>
              <a:t>31/01/2013</a:t>
            </a:fld>
            <a:endParaRPr lang="en-C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C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9DC6459-B206-41D1-879A-F1229DAC1F6E}" type="slidenum">
              <a:rPr lang="en-CA" smtClean="0"/>
              <a:pPr/>
              <a:t>‹#›</a:t>
            </a:fld>
            <a:endParaRPr lang="en-C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gmai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hyperlink" Target="http://www.gmail.com/"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CA" sz="2400" dirty="0" smtClean="0"/>
              <a:t>how to make the most out of your </a:t>
            </a:r>
            <a:r>
              <a:rPr lang="en-CA" sz="2400" dirty="0" err="1" smtClean="0"/>
              <a:t>google</a:t>
            </a:r>
            <a:r>
              <a:rPr lang="en-CA" sz="2400" dirty="0" smtClean="0"/>
              <a:t> account</a:t>
            </a:r>
            <a:endParaRPr lang="en-CA" sz="2400" dirty="0"/>
          </a:p>
        </p:txBody>
      </p:sp>
      <p:pic>
        <p:nvPicPr>
          <p:cNvPr id="23558" name="Picture 6" descr="http://rack.2.mshcdn.com/media/ZgkyMDEyLzEyLzAzL2U0L3NlZWhvd3lvdXJnLjlyMS5qcGcKcAl0aHVtYgk5NTB4NTM0IwplCWpwZw/8fec6ce4/e71/see-how-your-google-results-measure-up-with-google-grader-video--6b8bbb4b41.jpg"/>
          <p:cNvPicPr>
            <a:picLocks noChangeAspect="1" noChangeArrowheads="1"/>
          </p:cNvPicPr>
          <p:nvPr/>
        </p:nvPicPr>
        <p:blipFill>
          <a:blip r:embed="rId3" cstate="print"/>
          <a:srcRect t="23865" b="17558"/>
          <a:stretch>
            <a:fillRect/>
          </a:stretch>
        </p:blipFill>
        <p:spPr bwMode="auto">
          <a:xfrm>
            <a:off x="1619672" y="260648"/>
            <a:ext cx="5904656" cy="1944216"/>
          </a:xfrm>
          <a:prstGeom prst="rect">
            <a:avLst/>
          </a:prstGeom>
          <a:noFill/>
        </p:spPr>
      </p:pic>
      <p:sp>
        <p:nvSpPr>
          <p:cNvPr id="9" name="Subtitle 2"/>
          <p:cNvSpPr txBox="1">
            <a:spLocks/>
          </p:cNvSpPr>
          <p:nvPr/>
        </p:nvSpPr>
        <p:spPr>
          <a:xfrm>
            <a:off x="251520" y="6093296"/>
            <a:ext cx="8568952" cy="1752600"/>
          </a:xfrm>
          <a:prstGeom prst="rect">
            <a:avLst/>
          </a:prstGeom>
        </p:spPr>
        <p:txBody>
          <a:bodyPr vert="horz">
            <a:normAutofit/>
          </a:bodyPr>
          <a:lstStyle/>
          <a:p>
            <a:pPr marL="0" marR="0" lvl="0" indent="0" algn="ctr" defTabSz="914400" rtl="0" eaLnBrk="1" fontAlgn="auto" latinLnBrk="0" hangingPunct="1">
              <a:lnSpc>
                <a:spcPct val="100000"/>
              </a:lnSpc>
              <a:spcBef>
                <a:spcPct val="20000"/>
              </a:spcBef>
              <a:spcAft>
                <a:spcPts val="0"/>
              </a:spcAft>
              <a:buClr>
                <a:schemeClr val="accent1"/>
              </a:buClr>
              <a:buSzPct val="85000"/>
              <a:buFont typeface="Wingdings 2"/>
              <a:buNone/>
              <a:tabLst/>
              <a:defRPr/>
            </a:pPr>
            <a:r>
              <a:rPr kumimoji="0" lang="en-CA" sz="1050" b="1" i="0" u="none" strike="noStrike" kern="1200" cap="all" spc="250" normalizeH="0" baseline="0" noProof="0" dirty="0" smtClean="0">
                <a:ln>
                  <a:noFill/>
                </a:ln>
                <a:solidFill>
                  <a:schemeClr val="tx2"/>
                </a:solidFill>
                <a:effectLst/>
                <a:uLnTx/>
                <a:uFillTx/>
                <a:latin typeface="+mn-lt"/>
                <a:ea typeface="+mn-ea"/>
                <a:cs typeface="+mn-cs"/>
              </a:rPr>
              <a:t>Presented by the </a:t>
            </a:r>
            <a:r>
              <a:rPr kumimoji="0" lang="en-CA" sz="1050" b="1" i="0" u="none" strike="noStrike" kern="1200" cap="all" spc="250" normalizeH="0" baseline="0" noProof="0" dirty="0" err="1" smtClean="0">
                <a:ln>
                  <a:noFill/>
                </a:ln>
                <a:solidFill>
                  <a:schemeClr val="tx2"/>
                </a:solidFill>
                <a:effectLst/>
                <a:uLnTx/>
                <a:uFillTx/>
                <a:latin typeface="+mn-lt"/>
                <a:ea typeface="+mn-ea"/>
                <a:cs typeface="+mn-cs"/>
              </a:rPr>
              <a:t>whitestone</a:t>
            </a:r>
            <a:r>
              <a:rPr kumimoji="0" lang="en-CA" sz="1050" b="1" i="0" u="none" strike="noStrike" kern="1200" cap="all" spc="250" normalizeH="0" noProof="0" dirty="0" smtClean="0">
                <a:ln>
                  <a:noFill/>
                </a:ln>
                <a:solidFill>
                  <a:schemeClr val="tx2"/>
                </a:solidFill>
                <a:effectLst/>
                <a:uLnTx/>
                <a:uFillTx/>
                <a:latin typeface="+mn-lt"/>
                <a:ea typeface="+mn-ea"/>
                <a:cs typeface="+mn-cs"/>
              </a:rPr>
              <a:t> – </a:t>
            </a:r>
            <a:r>
              <a:rPr kumimoji="0" lang="en-CA" sz="1050" b="1" i="0" u="none" strike="noStrike" kern="1200" cap="all" spc="250" normalizeH="0" noProof="0" dirty="0" err="1" smtClean="0">
                <a:ln>
                  <a:noFill/>
                </a:ln>
                <a:solidFill>
                  <a:schemeClr val="tx2"/>
                </a:solidFill>
                <a:effectLst/>
                <a:uLnTx/>
                <a:uFillTx/>
                <a:latin typeface="+mn-lt"/>
                <a:ea typeface="+mn-ea"/>
                <a:cs typeface="+mn-cs"/>
              </a:rPr>
              <a:t>hagerman</a:t>
            </a:r>
            <a:r>
              <a:rPr kumimoji="0" lang="en-CA" sz="1050" b="1" i="0" u="none" strike="noStrike" kern="1200" cap="all" spc="250" normalizeH="0" noProof="0" dirty="0" smtClean="0">
                <a:ln>
                  <a:noFill/>
                </a:ln>
                <a:solidFill>
                  <a:schemeClr val="tx2"/>
                </a:solidFill>
                <a:effectLst/>
                <a:uLnTx/>
                <a:uFillTx/>
                <a:latin typeface="+mn-lt"/>
                <a:ea typeface="+mn-ea"/>
                <a:cs typeface="+mn-cs"/>
              </a:rPr>
              <a:t> public library</a:t>
            </a:r>
            <a:endParaRPr kumimoji="0" lang="en-CA" sz="1050" b="1" i="0" u="none" strike="noStrike" kern="1200" cap="all" spc="25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23528" y="2564904"/>
            <a:ext cx="8534400" cy="3672408"/>
          </a:xfrm>
        </p:spPr>
        <p:txBody>
          <a:bodyPr>
            <a:normAutofit/>
          </a:bodyPr>
          <a:lstStyle/>
          <a:p>
            <a:pPr algn="l">
              <a:buFont typeface="Arial" pitchFamily="34" charset="0"/>
              <a:buChar char="•"/>
            </a:pPr>
            <a:r>
              <a:rPr lang="en-CA" sz="2400" dirty="0" smtClean="0"/>
              <a:t>Don’t panic.</a:t>
            </a:r>
            <a:endParaRPr lang="en-CA" sz="2400" dirty="0"/>
          </a:p>
        </p:txBody>
      </p:sp>
      <p:pic>
        <p:nvPicPr>
          <p:cNvPr id="3074" name="Picture 2" descr="C:\Users\Level 1\Pictures\google.png"/>
          <p:cNvPicPr>
            <a:picLocks noChangeAspect="1" noChangeArrowheads="1"/>
          </p:cNvPicPr>
          <p:nvPr/>
        </p:nvPicPr>
        <p:blipFill>
          <a:blip r:embed="rId3" cstate="print"/>
          <a:srcRect/>
          <a:stretch>
            <a:fillRect/>
          </a:stretch>
        </p:blipFill>
        <p:spPr bwMode="auto">
          <a:xfrm>
            <a:off x="683568" y="217562"/>
            <a:ext cx="7802563" cy="241935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Google Tips</a:t>
            </a:r>
            <a:endParaRPr lang="en-CA" dirty="0"/>
          </a:p>
        </p:txBody>
      </p:sp>
      <p:pic>
        <p:nvPicPr>
          <p:cNvPr id="4098" name="Picture 2" descr="C:\Users\Level 1\Pictures\google2.png"/>
          <p:cNvPicPr>
            <a:picLocks noChangeAspect="1" noChangeArrowheads="1"/>
          </p:cNvPicPr>
          <p:nvPr/>
        </p:nvPicPr>
        <p:blipFill>
          <a:blip r:embed="rId2" cstate="print"/>
          <a:srcRect/>
          <a:stretch>
            <a:fillRect/>
          </a:stretch>
        </p:blipFill>
        <p:spPr bwMode="auto">
          <a:xfrm>
            <a:off x="179512" y="1700808"/>
            <a:ext cx="5446766" cy="4104456"/>
          </a:xfrm>
          <a:prstGeom prst="rect">
            <a:avLst/>
          </a:prstGeom>
          <a:noFill/>
        </p:spPr>
      </p:pic>
      <p:sp>
        <p:nvSpPr>
          <p:cNvPr id="4" name="Title 1"/>
          <p:cNvSpPr txBox="1">
            <a:spLocks/>
          </p:cNvSpPr>
          <p:nvPr/>
        </p:nvSpPr>
        <p:spPr>
          <a:xfrm>
            <a:off x="5148064" y="1700808"/>
            <a:ext cx="3744416" cy="4536504"/>
          </a:xfrm>
          <a:prstGeom prst="rect">
            <a:avLst/>
          </a:prstGeom>
        </p:spPr>
        <p:txBody>
          <a:bodyPr vert="horz" anchor="t">
            <a:normAutofit/>
          </a:bodyPr>
          <a:lstStyle/>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CA" b="0" i="0" u="none" strike="noStrike" kern="1200" cap="none" spc="0" normalizeH="0" baseline="0" noProof="0" dirty="0" smtClean="0">
                <a:ln>
                  <a:noFill/>
                </a:ln>
                <a:solidFill>
                  <a:schemeClr val="tx2">
                    <a:lumMod val="75000"/>
                  </a:schemeClr>
                </a:solidFill>
                <a:effectLst/>
                <a:uLnTx/>
                <a:uFillTx/>
                <a:latin typeface="+mj-lt"/>
                <a:ea typeface="+mj-ea"/>
                <a:cs typeface="+mj-cs"/>
              </a:rPr>
              <a:t>Here, I did a Google Search for “turnip recipes”.</a:t>
            </a:r>
            <a:br>
              <a:rPr kumimoji="0" lang="en-CA" b="0" i="0" u="none" strike="noStrike" kern="1200" cap="none" spc="0" normalizeH="0" baseline="0" noProof="0" dirty="0" smtClean="0">
                <a:ln>
                  <a:noFill/>
                </a:ln>
                <a:solidFill>
                  <a:schemeClr val="tx2">
                    <a:lumMod val="75000"/>
                  </a:schemeClr>
                </a:solidFill>
                <a:effectLst/>
                <a:uLnTx/>
                <a:uFillTx/>
                <a:latin typeface="+mj-lt"/>
                <a:ea typeface="+mj-ea"/>
                <a:cs typeface="+mj-cs"/>
              </a:rPr>
            </a:br>
            <a:endParaRPr kumimoji="0" lang="en-CA" b="0" i="0" u="none" strike="noStrike" kern="1200" cap="none" spc="0" normalizeH="0" baseline="0" noProof="0" dirty="0" smtClean="0">
              <a:ln>
                <a:noFill/>
              </a:ln>
              <a:solidFill>
                <a:schemeClr val="tx2">
                  <a:lumMod val="75000"/>
                </a:schemeClr>
              </a:solidFill>
              <a:effectLst/>
              <a:uLnTx/>
              <a:uFillTx/>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CA" dirty="0" smtClean="0">
                <a:solidFill>
                  <a:schemeClr val="tx2">
                    <a:lumMod val="75000"/>
                  </a:schemeClr>
                </a:solidFill>
                <a:latin typeface="+mj-lt"/>
                <a:ea typeface="+mj-ea"/>
                <a:cs typeface="+mj-cs"/>
              </a:rPr>
              <a:t>Note the first result, which is in a faint yellow box. This is an advertisement!</a:t>
            </a: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n-CA" b="0" i="0" u="none" strike="noStrike" kern="1200" cap="none" spc="0" normalizeH="0" baseline="0" noProof="0" dirty="0" smtClean="0">
              <a:ln>
                <a:noFill/>
              </a:ln>
              <a:solidFill>
                <a:schemeClr val="tx2">
                  <a:lumMod val="75000"/>
                </a:schemeClr>
              </a:solidFill>
              <a:effectLst/>
              <a:uLnTx/>
              <a:uFillTx/>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CA" b="0" i="0" u="none" strike="noStrike" kern="1200" cap="none" spc="0" normalizeH="0" baseline="0" noProof="0" dirty="0" smtClean="0">
                <a:ln>
                  <a:noFill/>
                </a:ln>
                <a:solidFill>
                  <a:schemeClr val="tx2">
                    <a:lumMod val="75000"/>
                  </a:schemeClr>
                </a:solidFill>
                <a:effectLst/>
                <a:uLnTx/>
                <a:uFillTx/>
                <a:latin typeface="+mj-lt"/>
                <a:ea typeface="+mj-ea"/>
                <a:cs typeface="+mj-cs"/>
              </a:rPr>
              <a:t>Use more words! The more detailed</a:t>
            </a:r>
            <a:r>
              <a:rPr kumimoji="0" lang="en-CA" b="0" i="0" u="none" strike="noStrike" kern="1200" cap="none" spc="0" normalizeH="0" noProof="0" dirty="0" smtClean="0">
                <a:ln>
                  <a:noFill/>
                </a:ln>
                <a:solidFill>
                  <a:schemeClr val="tx2">
                    <a:lumMod val="75000"/>
                  </a:schemeClr>
                </a:solidFill>
                <a:effectLst/>
                <a:uLnTx/>
                <a:uFillTx/>
                <a:latin typeface="+mj-lt"/>
                <a:ea typeface="+mj-ea"/>
                <a:cs typeface="+mj-cs"/>
              </a:rPr>
              <a:t> your search terms, the better.</a:t>
            </a: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endParaRPr lang="en-CA" baseline="0" dirty="0" smtClean="0">
              <a:solidFill>
                <a:schemeClr val="tx2">
                  <a:lumMod val="75000"/>
                </a:schemeClr>
              </a:solidFill>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CA" b="0" i="0" u="none" strike="noStrike" kern="1200" cap="none" spc="0" normalizeH="0" noProof="0" dirty="0" smtClean="0">
                <a:ln>
                  <a:noFill/>
                </a:ln>
                <a:solidFill>
                  <a:schemeClr val="tx2">
                    <a:lumMod val="75000"/>
                  </a:schemeClr>
                </a:solidFill>
                <a:effectLst/>
                <a:uLnTx/>
                <a:uFillTx/>
                <a:latin typeface="+mj-lt"/>
                <a:ea typeface="+mj-ea"/>
                <a:cs typeface="+mj-cs"/>
              </a:rPr>
              <a:t>To see just images, click “Images” – found between Web and Maps.</a:t>
            </a:r>
            <a:endParaRPr kumimoji="0" lang="en-CA" b="0" i="0" u="none" strike="noStrike" kern="1200" cap="none" spc="0" normalizeH="0" baseline="0" noProof="0" dirty="0">
              <a:ln>
                <a:noFill/>
              </a:ln>
              <a:solidFill>
                <a:schemeClr val="tx2">
                  <a:lumMod val="7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Google Tips</a:t>
            </a:r>
            <a:endParaRPr lang="en-CA" dirty="0"/>
          </a:p>
        </p:txBody>
      </p:sp>
      <p:sp>
        <p:nvSpPr>
          <p:cNvPr id="3" name="Title 1"/>
          <p:cNvSpPr txBox="1">
            <a:spLocks/>
          </p:cNvSpPr>
          <p:nvPr/>
        </p:nvSpPr>
        <p:spPr>
          <a:xfrm>
            <a:off x="5148064" y="1700808"/>
            <a:ext cx="3744416" cy="4536504"/>
          </a:xfrm>
          <a:prstGeom prst="rect">
            <a:avLst/>
          </a:prstGeom>
        </p:spPr>
        <p:txBody>
          <a:bodyPr vert="horz" anchor="t">
            <a:normAutofit/>
          </a:bodyPr>
          <a:lstStyle/>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CA" b="0" i="0" u="none" strike="noStrike" kern="1200" cap="none" spc="0" normalizeH="0" baseline="0" noProof="0" dirty="0" smtClean="0">
                <a:ln>
                  <a:noFill/>
                </a:ln>
                <a:solidFill>
                  <a:schemeClr val="tx2">
                    <a:lumMod val="75000"/>
                  </a:schemeClr>
                </a:solidFill>
                <a:effectLst/>
                <a:uLnTx/>
                <a:uFillTx/>
                <a:latin typeface="+mj-lt"/>
                <a:ea typeface="+mj-ea"/>
                <a:cs typeface="+mj-cs"/>
              </a:rPr>
              <a:t>Here,</a:t>
            </a:r>
            <a:r>
              <a:rPr kumimoji="0" lang="en-CA" b="0" i="0" u="none" strike="noStrike" kern="1200" cap="none" spc="0" normalizeH="0" noProof="0" dirty="0" smtClean="0">
                <a:ln>
                  <a:noFill/>
                </a:ln>
                <a:solidFill>
                  <a:schemeClr val="tx2">
                    <a:lumMod val="75000"/>
                  </a:schemeClr>
                </a:solidFill>
                <a:effectLst/>
                <a:uLnTx/>
                <a:uFillTx/>
                <a:latin typeface="+mj-lt"/>
                <a:ea typeface="+mj-ea"/>
                <a:cs typeface="+mj-cs"/>
              </a:rPr>
              <a:t> I did a search for “4+1”. Google actually has a built in calculator!</a:t>
            </a: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endParaRPr lang="en-CA" baseline="0" dirty="0" smtClean="0">
              <a:solidFill>
                <a:schemeClr val="tx2">
                  <a:lumMod val="75000"/>
                </a:schemeClr>
              </a:solidFill>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CA" b="0" i="0" u="none" strike="noStrike" kern="1200" cap="none" spc="0" normalizeH="0" noProof="0" dirty="0" smtClean="0">
                <a:ln>
                  <a:noFill/>
                </a:ln>
                <a:solidFill>
                  <a:schemeClr val="tx2">
                    <a:lumMod val="75000"/>
                  </a:schemeClr>
                </a:solidFill>
                <a:effectLst/>
                <a:uLnTx/>
                <a:uFillTx/>
                <a:latin typeface="+mj-lt"/>
                <a:ea typeface="+mj-ea"/>
                <a:cs typeface="+mj-cs"/>
              </a:rPr>
              <a:t>Try searching for random stuff – often Google displays the results or definition of searches on the top of the page. No need to go through the different page results!</a:t>
            </a:r>
            <a:endParaRPr kumimoji="0" lang="en-CA" b="0" i="0" u="none" strike="noStrike" kern="1200" cap="none" spc="0" normalizeH="0" baseline="0" noProof="0" dirty="0">
              <a:ln>
                <a:noFill/>
              </a:ln>
              <a:solidFill>
                <a:schemeClr val="tx2">
                  <a:lumMod val="75000"/>
                </a:schemeClr>
              </a:solidFill>
              <a:effectLst/>
              <a:uLnTx/>
              <a:uFillTx/>
              <a:latin typeface="+mj-lt"/>
              <a:ea typeface="+mj-ea"/>
              <a:cs typeface="+mj-cs"/>
            </a:endParaRPr>
          </a:p>
        </p:txBody>
      </p:sp>
      <p:pic>
        <p:nvPicPr>
          <p:cNvPr id="1027" name="Picture 3" descr="C:\Users\Level 1\Pictures\googogogle.jpg"/>
          <p:cNvPicPr>
            <a:picLocks noChangeAspect="1" noChangeArrowheads="1"/>
          </p:cNvPicPr>
          <p:nvPr/>
        </p:nvPicPr>
        <p:blipFill>
          <a:blip r:embed="rId3" cstate="print"/>
          <a:srcRect/>
          <a:stretch>
            <a:fillRect/>
          </a:stretch>
        </p:blipFill>
        <p:spPr bwMode="auto">
          <a:xfrm rot="21242550">
            <a:off x="281829" y="1274566"/>
            <a:ext cx="3070109" cy="35189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6" name="Picture 2" descr="C:\Users\Level 1\Pictures\gooooogle.jpg"/>
          <p:cNvPicPr>
            <a:picLocks noChangeAspect="1" noChangeArrowheads="1"/>
          </p:cNvPicPr>
          <p:nvPr/>
        </p:nvPicPr>
        <p:blipFill>
          <a:blip r:embed="rId4" cstate="print"/>
          <a:srcRect/>
          <a:stretch>
            <a:fillRect/>
          </a:stretch>
        </p:blipFill>
        <p:spPr bwMode="auto">
          <a:xfrm rot="782307">
            <a:off x="2312352" y="2456014"/>
            <a:ext cx="3096344" cy="20260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8" name="Picture 4" descr="C:\Users\Level 1\Pictures\gooogle.jpg"/>
          <p:cNvPicPr>
            <a:picLocks noChangeAspect="1" noChangeArrowheads="1"/>
          </p:cNvPicPr>
          <p:nvPr/>
        </p:nvPicPr>
        <p:blipFill>
          <a:blip r:embed="rId5" cstate="print"/>
          <a:srcRect/>
          <a:stretch>
            <a:fillRect/>
          </a:stretch>
        </p:blipFill>
        <p:spPr bwMode="auto">
          <a:xfrm rot="21435790">
            <a:off x="3806849" y="4771811"/>
            <a:ext cx="5000625" cy="12477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evel 1\Pictures\google-chrome-OS.jpg"/>
          <p:cNvPicPr>
            <a:picLocks noChangeAspect="1" noChangeArrowheads="1"/>
          </p:cNvPicPr>
          <p:nvPr/>
        </p:nvPicPr>
        <p:blipFill>
          <a:blip r:embed="rId3" cstate="print"/>
          <a:srcRect r="2469"/>
          <a:stretch>
            <a:fillRect/>
          </a:stretch>
        </p:blipFill>
        <p:spPr bwMode="auto">
          <a:xfrm>
            <a:off x="107504" y="908720"/>
            <a:ext cx="2844754" cy="1876450"/>
          </a:xfrm>
          <a:prstGeom prst="rect">
            <a:avLst/>
          </a:prstGeom>
          <a:noFill/>
        </p:spPr>
      </p:pic>
      <p:sp>
        <p:nvSpPr>
          <p:cNvPr id="13" name="Content Placeholder 12"/>
          <p:cNvSpPr>
            <a:spLocks noGrp="1"/>
          </p:cNvSpPr>
          <p:nvPr>
            <p:ph sz="quarter" idx="1"/>
          </p:nvPr>
        </p:nvSpPr>
        <p:spPr/>
        <p:txBody>
          <a:bodyPr/>
          <a:lstStyle/>
          <a:p>
            <a:r>
              <a:rPr lang="en-CA" dirty="0" smtClean="0"/>
              <a:t>Google Chrome is a web browser, just like Internet Explorer or Mozilla Firefox</a:t>
            </a:r>
            <a:br>
              <a:rPr lang="en-CA" dirty="0" smtClean="0"/>
            </a:br>
            <a:endParaRPr lang="en-CA" dirty="0" smtClean="0"/>
          </a:p>
          <a:p>
            <a:r>
              <a:rPr lang="en-CA" dirty="0" smtClean="0"/>
              <a:t>You can sign into Chrome with your Google Account and sync bookmarks, themes, and information across multiple computers or devices.</a:t>
            </a:r>
            <a:br>
              <a:rPr lang="en-CA" dirty="0" smtClean="0"/>
            </a:br>
            <a:endParaRPr lang="en-CA" dirty="0" smtClean="0"/>
          </a:p>
          <a:p>
            <a:r>
              <a:rPr lang="en-CA" dirty="0" smtClean="0"/>
              <a:t>Chrome is available as an app for your tablet or phone too!</a:t>
            </a:r>
            <a:endParaRPr lang="en-CA" dirty="0"/>
          </a:p>
        </p:txBody>
      </p:sp>
      <p:sp>
        <p:nvSpPr>
          <p:cNvPr id="14" name="Text Placeholder 13"/>
          <p:cNvSpPr>
            <a:spLocks noGrp="1"/>
          </p:cNvSpPr>
          <p:nvPr>
            <p:ph type="body" idx="2"/>
          </p:nvPr>
        </p:nvSpPr>
        <p:spPr>
          <a:xfrm>
            <a:off x="251520" y="2852936"/>
            <a:ext cx="2592288" cy="3273227"/>
          </a:xfrm>
        </p:spPr>
        <p:txBody>
          <a:bodyPr/>
          <a:lstStyle/>
          <a:p>
            <a:pPr algn="ctr"/>
            <a:r>
              <a:rPr lang="en-CA" sz="1800" dirty="0" smtClean="0"/>
              <a:t>To download Google Chrome, visit </a:t>
            </a:r>
            <a:r>
              <a:rPr lang="en-CA" sz="1400" i="1" dirty="0" smtClean="0"/>
              <a:t>www.</a:t>
            </a:r>
            <a:r>
              <a:rPr lang="en-CA" sz="1400" b="1" i="1" dirty="0" smtClean="0"/>
              <a:t>google</a:t>
            </a:r>
            <a:r>
              <a:rPr lang="en-CA" sz="1400" i="1" dirty="0" smtClean="0"/>
              <a:t>.com/</a:t>
            </a:r>
            <a:r>
              <a:rPr lang="en-CA" sz="1400" b="1" i="1" dirty="0" smtClean="0"/>
              <a:t>chrome</a:t>
            </a:r>
            <a:endParaRPr lang="en-CA"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dirty="0" smtClean="0"/>
              <a:t>Want to know even more ?</a:t>
            </a:r>
            <a:endParaRPr lang="en-CA" dirty="0"/>
          </a:p>
        </p:txBody>
      </p:sp>
      <p:sp>
        <p:nvSpPr>
          <p:cNvPr id="7" name="Title 1"/>
          <p:cNvSpPr txBox="1">
            <a:spLocks/>
          </p:cNvSpPr>
          <p:nvPr/>
        </p:nvSpPr>
        <p:spPr>
          <a:xfrm>
            <a:off x="683568" y="1700808"/>
            <a:ext cx="7704856" cy="2736304"/>
          </a:xfrm>
          <a:prstGeom prst="rect">
            <a:avLst/>
          </a:prstGeom>
        </p:spPr>
        <p:txBody>
          <a:bodyPr vert="horz" numCol="1" anchor="t">
            <a:normAutofit/>
          </a:bodyPr>
          <a:lstStyle/>
          <a:p>
            <a:pPr marL="514350" lvl="0" indent="-514350">
              <a:spcBef>
                <a:spcPct val="0"/>
              </a:spcBef>
              <a:buFont typeface="Arial" pitchFamily="34" charset="0"/>
              <a:buChar char="•"/>
              <a:defRPr/>
            </a:pPr>
            <a:r>
              <a:rPr lang="en-CA" sz="2000" dirty="0" smtClean="0">
                <a:solidFill>
                  <a:schemeClr val="tx2">
                    <a:lumMod val="75000"/>
                  </a:schemeClr>
                </a:solidFill>
                <a:latin typeface="+mj-lt"/>
                <a:ea typeface="+mj-ea"/>
                <a:cs typeface="+mj-cs"/>
              </a:rPr>
              <a:t>Your Google Account is synced with </a:t>
            </a:r>
            <a:r>
              <a:rPr lang="en-CA" sz="2000" dirty="0" err="1" smtClean="0">
                <a:solidFill>
                  <a:schemeClr val="tx2">
                    <a:lumMod val="75000"/>
                  </a:schemeClr>
                </a:solidFill>
                <a:latin typeface="+mj-lt"/>
                <a:ea typeface="+mj-ea"/>
                <a:cs typeface="+mj-cs"/>
              </a:rPr>
              <a:t>Youtube</a:t>
            </a:r>
            <a:r>
              <a:rPr lang="en-CA" sz="2000" dirty="0" smtClean="0">
                <a:solidFill>
                  <a:schemeClr val="tx2">
                    <a:lumMod val="75000"/>
                  </a:schemeClr>
                </a:solidFill>
                <a:latin typeface="+mj-lt"/>
                <a:ea typeface="+mj-ea"/>
                <a:cs typeface="+mj-cs"/>
              </a:rPr>
              <a:t>, Blogger, the Google Play store and loads more. If you want to explore all the different features of this practically all encompassing account, visit:</a:t>
            </a:r>
            <a:endParaRPr kumimoji="0" lang="en-CA" sz="2000" b="0" i="1" strike="noStrike" kern="1200" cap="none" spc="0" normalizeH="0" baseline="0" noProof="0" dirty="0">
              <a:ln>
                <a:noFill/>
              </a:ln>
              <a:solidFill>
                <a:schemeClr val="tx2">
                  <a:lumMod val="75000"/>
                </a:schemeClr>
              </a:solidFill>
              <a:effectLst/>
              <a:uLnTx/>
              <a:uFillTx/>
              <a:latin typeface="+mj-lt"/>
              <a:ea typeface="+mj-ea"/>
              <a:cs typeface="+mj-cs"/>
            </a:endParaRPr>
          </a:p>
        </p:txBody>
      </p:sp>
      <p:sp>
        <p:nvSpPr>
          <p:cNvPr id="9" name="Title 1"/>
          <p:cNvSpPr txBox="1">
            <a:spLocks/>
          </p:cNvSpPr>
          <p:nvPr/>
        </p:nvSpPr>
        <p:spPr>
          <a:xfrm>
            <a:off x="2771800" y="3429000"/>
            <a:ext cx="3744416" cy="576064"/>
          </a:xfrm>
          <a:prstGeom prst="rect">
            <a:avLst/>
          </a:prstGeom>
        </p:spPr>
        <p:txBody>
          <a:bodyPr vert="horz" numCol="1" anchor="t">
            <a:normAutofit/>
          </a:bodyPr>
          <a:lstStyle/>
          <a:p>
            <a:pPr marL="514350" lvl="0" indent="-514350">
              <a:spcBef>
                <a:spcPct val="0"/>
              </a:spcBef>
              <a:defRPr/>
            </a:pPr>
            <a:r>
              <a:rPr lang="en-CA" sz="2400" i="1" dirty="0" smtClean="0">
                <a:solidFill>
                  <a:schemeClr val="tx2">
                    <a:lumMod val="50000"/>
                  </a:schemeClr>
                </a:solidFill>
                <a:latin typeface="+mj-lt"/>
              </a:rPr>
              <a:t>www.google.com/about</a:t>
            </a:r>
            <a:endParaRPr kumimoji="0" lang="en-CA" sz="2400" b="0" i="1" strike="noStrike" kern="1200" cap="none" spc="0" normalizeH="0" baseline="0" noProof="0" dirty="0">
              <a:ln>
                <a:noFill/>
              </a:ln>
              <a:solidFill>
                <a:schemeClr val="tx2">
                  <a:lumMod val="50000"/>
                </a:schemeClr>
              </a:solidFill>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323528" y="3031232"/>
            <a:ext cx="8496944" cy="3494112"/>
          </a:xfrm>
        </p:spPr>
        <p:txBody>
          <a:bodyPr>
            <a:noAutofit/>
          </a:bodyPr>
          <a:lstStyle/>
          <a:p>
            <a:pPr>
              <a:buFont typeface="Arial" pitchFamily="34" charset="0"/>
              <a:buChar char="•"/>
            </a:pPr>
            <a:r>
              <a:rPr lang="en-CA" sz="2400" b="1" dirty="0" smtClean="0">
                <a:solidFill>
                  <a:schemeClr val="tx1">
                    <a:lumMod val="75000"/>
                    <a:lumOff val="25000"/>
                  </a:schemeClr>
                </a:solidFill>
                <a:latin typeface="Calibri" pitchFamily="34" charset="0"/>
              </a:rPr>
              <a:t>Gmail</a:t>
            </a:r>
            <a:endParaRPr lang="en-CA" sz="2400" b="1" i="1" dirty="0" smtClean="0">
              <a:solidFill>
                <a:schemeClr val="tx1">
                  <a:lumMod val="75000"/>
                  <a:lumOff val="25000"/>
                </a:schemeClr>
              </a:solidFill>
              <a:latin typeface="Calibri" pitchFamily="34" charset="0"/>
            </a:endParaRPr>
          </a:p>
          <a:p>
            <a:pPr>
              <a:buFont typeface="Arial" pitchFamily="34" charset="0"/>
              <a:buChar char="•"/>
            </a:pPr>
            <a:r>
              <a:rPr lang="en-CA" sz="2400" b="1" dirty="0" smtClean="0">
                <a:latin typeface="Calibri" pitchFamily="34" charset="0"/>
              </a:rPr>
              <a:t>Google Drive – </a:t>
            </a:r>
            <a:r>
              <a:rPr lang="en-CA" sz="2400" b="1" i="1" dirty="0" smtClean="0">
                <a:latin typeface="Calibri" pitchFamily="34" charset="0"/>
              </a:rPr>
              <a:t>Think “Microsoft Word” online</a:t>
            </a:r>
          </a:p>
          <a:p>
            <a:pPr>
              <a:buFont typeface="Arial" pitchFamily="34" charset="0"/>
              <a:buChar char="•"/>
            </a:pPr>
            <a:r>
              <a:rPr lang="en-CA" sz="2400" b="1" dirty="0" smtClean="0">
                <a:solidFill>
                  <a:schemeClr val="tx1">
                    <a:lumMod val="75000"/>
                    <a:lumOff val="25000"/>
                  </a:schemeClr>
                </a:solidFill>
                <a:latin typeface="Calibri" pitchFamily="34" charset="0"/>
              </a:rPr>
              <a:t>How to make calls over Gmail</a:t>
            </a:r>
            <a:endParaRPr lang="en-CA" sz="2400" b="1" i="1" dirty="0" smtClean="0">
              <a:latin typeface="Calibri" pitchFamily="34" charset="0"/>
            </a:endParaRPr>
          </a:p>
          <a:p>
            <a:pPr>
              <a:buFont typeface="Arial" pitchFamily="34" charset="0"/>
              <a:buChar char="•"/>
            </a:pPr>
            <a:r>
              <a:rPr lang="en-CA" sz="2400" b="1" dirty="0" smtClean="0">
                <a:latin typeface="Calibri" pitchFamily="34" charset="0"/>
              </a:rPr>
              <a:t>Google Hangout – </a:t>
            </a:r>
            <a:r>
              <a:rPr lang="en-CA" sz="2400" b="1" i="1" dirty="0" smtClean="0">
                <a:latin typeface="Calibri" pitchFamily="34" charset="0"/>
              </a:rPr>
              <a:t>Skype on steroids</a:t>
            </a:r>
          </a:p>
          <a:p>
            <a:pPr>
              <a:buFont typeface="Arial" pitchFamily="34" charset="0"/>
              <a:buChar char="•"/>
            </a:pPr>
            <a:r>
              <a:rPr lang="en-CA" sz="2400" b="1" dirty="0" smtClean="0">
                <a:solidFill>
                  <a:schemeClr val="tx1">
                    <a:lumMod val="75000"/>
                    <a:lumOff val="25000"/>
                  </a:schemeClr>
                </a:solidFill>
                <a:latin typeface="Calibri" pitchFamily="34" charset="0"/>
              </a:rPr>
              <a:t>Google Search Tips</a:t>
            </a:r>
          </a:p>
          <a:p>
            <a:pPr>
              <a:buFont typeface="Arial" pitchFamily="34" charset="0"/>
              <a:buChar char="•"/>
            </a:pPr>
            <a:r>
              <a:rPr lang="en-CA" sz="2400" b="1" dirty="0" smtClean="0">
                <a:latin typeface="Calibri" pitchFamily="34" charset="0"/>
              </a:rPr>
              <a:t>Google Chrome</a:t>
            </a:r>
          </a:p>
        </p:txBody>
      </p:sp>
      <p:sp>
        <p:nvSpPr>
          <p:cNvPr id="2" name="Title 1"/>
          <p:cNvSpPr>
            <a:spLocks noGrp="1"/>
          </p:cNvSpPr>
          <p:nvPr>
            <p:ph type="title"/>
          </p:nvPr>
        </p:nvSpPr>
        <p:spPr>
          <a:xfrm>
            <a:off x="683568" y="332656"/>
            <a:ext cx="7772400" cy="1364704"/>
          </a:xfrm>
        </p:spPr>
        <p:txBody>
          <a:bodyPr>
            <a:normAutofit/>
          </a:bodyPr>
          <a:lstStyle/>
          <a:p>
            <a:r>
              <a:rPr lang="en-CA" sz="4000" b="1" dirty="0" smtClean="0"/>
              <a:t>Here’s what we’re covering:</a:t>
            </a:r>
            <a:endParaRPr lang="en-CA" sz="40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www.Gmail.com</a:t>
            </a:r>
            <a:endParaRPr lang="en-CA" dirty="0"/>
          </a:p>
        </p:txBody>
      </p:sp>
      <p:sp>
        <p:nvSpPr>
          <p:cNvPr id="3" name="Content Placeholder 2"/>
          <p:cNvSpPr>
            <a:spLocks noGrp="1"/>
          </p:cNvSpPr>
          <p:nvPr>
            <p:ph sz="quarter" idx="1"/>
          </p:nvPr>
        </p:nvSpPr>
        <p:spPr/>
        <p:txBody>
          <a:bodyPr/>
          <a:lstStyle/>
          <a:p>
            <a:r>
              <a:rPr lang="en-CA" dirty="0" smtClean="0"/>
              <a:t>To create a </a:t>
            </a:r>
            <a:r>
              <a:rPr lang="en-CA" dirty="0" err="1" smtClean="0"/>
              <a:t>gmail</a:t>
            </a:r>
            <a:r>
              <a:rPr lang="en-CA" dirty="0" smtClean="0"/>
              <a:t> account, go to </a:t>
            </a:r>
            <a:br>
              <a:rPr lang="en-CA" dirty="0" smtClean="0"/>
            </a:br>
            <a:r>
              <a:rPr lang="en-CA" dirty="0" smtClean="0">
                <a:hlinkClick r:id="rId3"/>
              </a:rPr>
              <a:t>www.gmail.com</a:t>
            </a:r>
            <a:r>
              <a:rPr lang="en-CA" dirty="0" smtClean="0"/>
              <a:t> and click the red </a:t>
            </a:r>
            <a:br>
              <a:rPr lang="en-CA" dirty="0" smtClean="0"/>
            </a:br>
            <a:r>
              <a:rPr lang="en-CA" dirty="0" smtClean="0"/>
              <a:t>“create an account” button.</a:t>
            </a:r>
            <a:br>
              <a:rPr lang="en-CA" dirty="0" smtClean="0"/>
            </a:br>
            <a:endParaRPr lang="en-CA" dirty="0" smtClean="0"/>
          </a:p>
          <a:p>
            <a:r>
              <a:rPr lang="en-CA" dirty="0" smtClean="0"/>
              <a:t>Fill in your information to set up your account.</a:t>
            </a:r>
            <a:br>
              <a:rPr lang="en-CA" dirty="0" smtClean="0"/>
            </a:br>
            <a:endParaRPr lang="en-CA" dirty="0" smtClean="0"/>
          </a:p>
          <a:p>
            <a:r>
              <a:rPr lang="en-CA" dirty="0" smtClean="0"/>
              <a:t>Once you are signed in, congratulations! You now have a Gmail, or Google account. You will need this account to use the features discussed in this presentation!</a:t>
            </a:r>
          </a:p>
        </p:txBody>
      </p:sp>
      <p:sp>
        <p:nvSpPr>
          <p:cNvPr id="27650" name="AutoShape 2" descr="https://lh3.ggpht.com/-kosG3QYqULhDW7HdPuIJEXwJNh9MqcYGOXePyflFYdtQcqt-ycRvE0y1kSVSuKBTQ=w70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pic>
        <p:nvPicPr>
          <p:cNvPr id="27651" name="Picture 3" descr="C:\Users\Level 1\Pictures\google2.jpg"/>
          <p:cNvPicPr>
            <a:picLocks noChangeAspect="1" noChangeArrowheads="1"/>
          </p:cNvPicPr>
          <p:nvPr/>
        </p:nvPicPr>
        <p:blipFill>
          <a:blip r:embed="rId4" cstate="print"/>
          <a:srcRect/>
          <a:stretch>
            <a:fillRect/>
          </a:stretch>
        </p:blipFill>
        <p:spPr bwMode="auto">
          <a:xfrm>
            <a:off x="6084168" y="1988840"/>
            <a:ext cx="2571750" cy="5905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Level 1\Pictures\gmail.jpg"/>
          <p:cNvPicPr>
            <a:picLocks noChangeAspect="1" noChangeArrowheads="1"/>
          </p:cNvPicPr>
          <p:nvPr/>
        </p:nvPicPr>
        <p:blipFill>
          <a:blip r:embed="rId2" cstate="print"/>
          <a:srcRect/>
          <a:stretch>
            <a:fillRect/>
          </a:stretch>
        </p:blipFill>
        <p:spPr bwMode="auto">
          <a:xfrm>
            <a:off x="1547664" y="1844824"/>
            <a:ext cx="5904656" cy="3895367"/>
          </a:xfrm>
          <a:prstGeom prst="rect">
            <a:avLst/>
          </a:prstGeom>
          <a:noFill/>
        </p:spPr>
      </p:pic>
      <p:sp>
        <p:nvSpPr>
          <p:cNvPr id="9" name="Title 8"/>
          <p:cNvSpPr>
            <a:spLocks noGrp="1"/>
          </p:cNvSpPr>
          <p:nvPr>
            <p:ph type="title"/>
          </p:nvPr>
        </p:nvSpPr>
        <p:spPr/>
        <p:txBody>
          <a:bodyPr/>
          <a:lstStyle/>
          <a:p>
            <a:r>
              <a:rPr lang="en-CA" dirty="0" smtClean="0"/>
              <a:t>www.Gmail.com</a:t>
            </a:r>
            <a:endParaRPr lang="en-CA" dirty="0"/>
          </a:p>
        </p:txBody>
      </p:sp>
      <p:sp>
        <p:nvSpPr>
          <p:cNvPr id="12" name="Rectangle 11"/>
          <p:cNvSpPr/>
          <p:nvPr/>
        </p:nvSpPr>
        <p:spPr>
          <a:xfrm>
            <a:off x="251520" y="1844824"/>
            <a:ext cx="1728192" cy="3888432"/>
          </a:xfrm>
          <a:prstGeom prst="rect">
            <a:avLst/>
          </a:prstGeom>
          <a:solidFill>
            <a:schemeClr val="accent1">
              <a:alpha val="87000"/>
            </a:schemeClr>
          </a:solidFill>
          <a:ln>
            <a:noFill/>
          </a:ln>
          <a:effectLst>
            <a:outerShdw blurRad="127000" dist="38100" dir="2700000" algn="ctr">
              <a:srgbClr val="000000">
                <a:alpha val="4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TextBox 14"/>
          <p:cNvSpPr txBox="1"/>
          <p:nvPr/>
        </p:nvSpPr>
        <p:spPr>
          <a:xfrm>
            <a:off x="251520" y="1887210"/>
            <a:ext cx="1728192" cy="4278094"/>
          </a:xfrm>
          <a:prstGeom prst="rect">
            <a:avLst/>
          </a:prstGeom>
          <a:noFill/>
        </p:spPr>
        <p:txBody>
          <a:bodyPr wrap="square" rtlCol="0">
            <a:spAutoFit/>
          </a:bodyPr>
          <a:lstStyle/>
          <a:p>
            <a:r>
              <a:rPr lang="en-CA" sz="1600" dirty="0" smtClean="0">
                <a:solidFill>
                  <a:schemeClr val="tx2">
                    <a:lumMod val="50000"/>
                  </a:schemeClr>
                </a:solidFill>
              </a:rPr>
              <a:t>Search through your inbox using the search bar</a:t>
            </a:r>
          </a:p>
          <a:p>
            <a:endParaRPr lang="en-CA" sz="1600" dirty="0" smtClean="0">
              <a:solidFill>
                <a:schemeClr val="tx2">
                  <a:lumMod val="50000"/>
                </a:schemeClr>
              </a:solidFill>
            </a:endParaRPr>
          </a:p>
          <a:p>
            <a:r>
              <a:rPr lang="en-CA" sz="1600" dirty="0" smtClean="0">
                <a:solidFill>
                  <a:schemeClr val="tx2">
                    <a:lumMod val="50000"/>
                  </a:schemeClr>
                </a:solidFill>
              </a:rPr>
              <a:t>Create labels to sort your emails into different categories, making them easier to find</a:t>
            </a:r>
          </a:p>
          <a:p>
            <a:endParaRPr lang="en-CA" sz="1600" dirty="0" smtClean="0">
              <a:solidFill>
                <a:schemeClr val="tx2">
                  <a:lumMod val="50000"/>
                </a:schemeClr>
              </a:solidFill>
            </a:endParaRPr>
          </a:p>
          <a:p>
            <a:r>
              <a:rPr lang="en-CA" sz="1600" dirty="0" smtClean="0">
                <a:solidFill>
                  <a:schemeClr val="tx2">
                    <a:lumMod val="50000"/>
                  </a:schemeClr>
                </a:solidFill>
              </a:rPr>
              <a:t>Chat with a contact in real time by clicking their name</a:t>
            </a:r>
          </a:p>
          <a:p>
            <a:endParaRPr lang="en-CA" sz="1600" dirty="0" smtClean="0">
              <a:solidFill>
                <a:schemeClr val="tx2">
                  <a:lumMod val="50000"/>
                </a:schemeClr>
              </a:solidFill>
            </a:endParaRPr>
          </a:p>
          <a:p>
            <a:endParaRPr lang="en-CA" sz="1600" dirty="0" smtClean="0">
              <a:solidFill>
                <a:schemeClr val="tx2">
                  <a:lumMod val="50000"/>
                </a:schemeClr>
              </a:solidFill>
            </a:endParaRPr>
          </a:p>
        </p:txBody>
      </p:sp>
      <p:sp>
        <p:nvSpPr>
          <p:cNvPr id="16" name="Rectangle 15"/>
          <p:cNvSpPr/>
          <p:nvPr/>
        </p:nvSpPr>
        <p:spPr>
          <a:xfrm>
            <a:off x="6948264" y="1844824"/>
            <a:ext cx="1872208" cy="3888432"/>
          </a:xfrm>
          <a:prstGeom prst="rect">
            <a:avLst/>
          </a:prstGeom>
          <a:solidFill>
            <a:schemeClr val="accent1">
              <a:alpha val="87000"/>
            </a:schemeClr>
          </a:solidFill>
          <a:ln>
            <a:noFill/>
          </a:ln>
          <a:effectLst>
            <a:outerShdw blurRad="127000" dist="38100" dir="2700000" algn="ctr">
              <a:srgbClr val="000000">
                <a:alpha val="4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19" name="Straight Arrow Connector 18"/>
          <p:cNvCxnSpPr/>
          <p:nvPr/>
        </p:nvCxnSpPr>
        <p:spPr>
          <a:xfrm flipH="1" flipV="1">
            <a:off x="2195736" y="5301208"/>
            <a:ext cx="288032" cy="251992"/>
          </a:xfrm>
          <a:prstGeom prst="straightConnector1">
            <a:avLst/>
          </a:prstGeom>
          <a:ln>
            <a:tailEnd type="arrow"/>
          </a:ln>
          <a:effectLst>
            <a:glow rad="101600">
              <a:schemeClr val="bg2">
                <a:lumMod val="10000"/>
                <a:alpha val="6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051720" y="3284984"/>
            <a:ext cx="216024" cy="288032"/>
          </a:xfrm>
          <a:prstGeom prst="straightConnector1">
            <a:avLst/>
          </a:prstGeom>
          <a:ln>
            <a:tailEnd type="arrow"/>
          </a:ln>
          <a:effectLst>
            <a:glow rad="101600">
              <a:schemeClr val="bg2">
                <a:lumMod val="10000"/>
                <a:alpha val="60000"/>
              </a:schemeClr>
            </a:glow>
          </a:effectLst>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020272" y="1916832"/>
            <a:ext cx="1728192" cy="4031873"/>
          </a:xfrm>
          <a:prstGeom prst="rect">
            <a:avLst/>
          </a:prstGeom>
          <a:noFill/>
        </p:spPr>
        <p:txBody>
          <a:bodyPr wrap="square" rtlCol="0">
            <a:spAutoFit/>
          </a:bodyPr>
          <a:lstStyle/>
          <a:p>
            <a:r>
              <a:rPr lang="en-CA" sz="1600" dirty="0" smtClean="0">
                <a:solidFill>
                  <a:schemeClr val="tx2">
                    <a:lumMod val="50000"/>
                  </a:schemeClr>
                </a:solidFill>
              </a:rPr>
              <a:t>Create a “To-Do” list that can be synced to mobile devices</a:t>
            </a:r>
          </a:p>
          <a:p>
            <a:endParaRPr lang="en-CA" sz="1600" dirty="0" smtClean="0">
              <a:solidFill>
                <a:schemeClr val="tx2">
                  <a:lumMod val="50000"/>
                </a:schemeClr>
              </a:solidFill>
            </a:endParaRPr>
          </a:p>
          <a:p>
            <a:r>
              <a:rPr lang="en-CA" sz="1600" dirty="0" smtClean="0">
                <a:solidFill>
                  <a:schemeClr val="tx2">
                    <a:lumMod val="50000"/>
                  </a:schemeClr>
                </a:solidFill>
              </a:rPr>
              <a:t>Import email from multiple email addresses into your Gmail inbox. This saves time – you don’t need to check multiple emails!</a:t>
            </a:r>
          </a:p>
          <a:p>
            <a:endParaRPr lang="en-CA" sz="1600" dirty="0" smtClean="0">
              <a:solidFill>
                <a:schemeClr val="tx2">
                  <a:lumMod val="50000"/>
                </a:schemeClr>
              </a:solidFill>
            </a:endParaRPr>
          </a:p>
          <a:p>
            <a:endParaRPr lang="en-CA" sz="1600" dirty="0" smtClean="0">
              <a:solidFill>
                <a:schemeClr val="tx2">
                  <a:lumMod val="50000"/>
                </a:schemeClr>
              </a:solidFill>
            </a:endParaRPr>
          </a:p>
          <a:p>
            <a:endParaRPr lang="en-CA" sz="1600" dirty="0" smtClean="0">
              <a:solidFill>
                <a:schemeClr val="tx2">
                  <a:lumMod val="50000"/>
                </a:schemeClr>
              </a:solidFill>
            </a:endParaRPr>
          </a:p>
        </p:txBody>
      </p:sp>
      <p:cxnSp>
        <p:nvCxnSpPr>
          <p:cNvPr id="25" name="Straight Arrow Connector 24"/>
          <p:cNvCxnSpPr/>
          <p:nvPr/>
        </p:nvCxnSpPr>
        <p:spPr>
          <a:xfrm flipV="1">
            <a:off x="2276128" y="2141240"/>
            <a:ext cx="756000" cy="324000"/>
          </a:xfrm>
          <a:prstGeom prst="straightConnector1">
            <a:avLst/>
          </a:prstGeom>
          <a:ln>
            <a:tailEnd type="arrow"/>
          </a:ln>
          <a:effectLst>
            <a:glow rad="101600">
              <a:schemeClr val="bg2">
                <a:lumMod val="10000"/>
                <a:alpha val="60000"/>
              </a:schemeClr>
            </a:glow>
          </a:effectLst>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6516216" y="4509120"/>
            <a:ext cx="288032" cy="684112"/>
          </a:xfrm>
          <a:prstGeom prst="straightConnector1">
            <a:avLst/>
          </a:prstGeom>
          <a:ln>
            <a:tailEnd type="arrow"/>
          </a:ln>
          <a:effectLst>
            <a:glow rad="101600">
              <a:schemeClr val="bg2">
                <a:lumMod val="10000"/>
                <a:alpha val="6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499992" y="0"/>
            <a:ext cx="4536504" cy="27809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Content Placeholder 7" descr="google.jpg"/>
          <p:cNvPicPr>
            <a:picLocks noGrp="1" noChangeAspect="1"/>
          </p:cNvPicPr>
          <p:nvPr>
            <p:ph sz="quarter" idx="1"/>
          </p:nvPr>
        </p:nvPicPr>
        <p:blipFill>
          <a:blip r:embed="rId3" cstate="print"/>
          <a:stretch>
            <a:fillRect/>
          </a:stretch>
        </p:blipFill>
        <p:spPr>
          <a:xfrm>
            <a:off x="155440" y="116632"/>
            <a:ext cx="5568688" cy="2664296"/>
          </a:xfrm>
        </p:spPr>
      </p:pic>
      <p:sp>
        <p:nvSpPr>
          <p:cNvPr id="26626" name="AutoShape 2" descr="https://lh3.ggpht.com/-kosG3QYqULhDW7HdPuIJEXwJNh9MqcYGOXePyflFYdtQcqt-ycRvE0y1kSVSuKBTQ=w70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6628" name="AutoShape 4" descr="https://lh3.ggpht.com/-kosG3QYqULhDW7HdPuIJEXwJNh9MqcYGOXePyflFYdtQcqt-ycRvE0y1kSVSuKBTQ=w70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6630" name="AutoShape 6" descr="https://lh3.ggpht.com/-kosG3QYqULhDW7HdPuIJEXwJNh9MqcYGOXePyflFYdtQcqt-ycRvE0y1kSVSuKBTQ=w70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6632" name="AutoShape 8" descr="https://lh3.ggpht.com/-kosG3QYqULhDW7HdPuIJEXwJNh9MqcYGOXePyflFYdtQcqt-ycRvE0y1kSVSuKBTQ=w70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10" name="Content Placeholder 2"/>
          <p:cNvSpPr txBox="1">
            <a:spLocks/>
          </p:cNvSpPr>
          <p:nvPr/>
        </p:nvSpPr>
        <p:spPr>
          <a:xfrm>
            <a:off x="323528" y="2924944"/>
            <a:ext cx="8503920" cy="3246112"/>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en-CA" sz="2700" b="0" i="0" u="none" strike="noStrike" kern="1200" cap="none" spc="0" normalizeH="0" baseline="0" noProof="0" dirty="0" smtClean="0">
                <a:ln>
                  <a:noFill/>
                </a:ln>
                <a:solidFill>
                  <a:schemeClr val="tx1"/>
                </a:solidFill>
                <a:effectLst/>
                <a:uLnTx/>
                <a:uFillTx/>
                <a:latin typeface="+mn-lt"/>
                <a:ea typeface="+mn-ea"/>
                <a:cs typeface="+mn-cs"/>
              </a:rPr>
              <a:t>Google Drive is a convenient</a:t>
            </a:r>
            <a:r>
              <a:rPr kumimoji="0" lang="en-CA" sz="2700" b="0" i="0" u="none" strike="noStrike" kern="1200" cap="none" spc="0" normalizeH="0" noProof="0" dirty="0" smtClean="0">
                <a:ln>
                  <a:noFill/>
                </a:ln>
                <a:solidFill>
                  <a:schemeClr val="tx1"/>
                </a:solidFill>
                <a:effectLst/>
                <a:uLnTx/>
                <a:uFillTx/>
                <a:latin typeface="+mn-lt"/>
                <a:ea typeface="+mn-ea"/>
                <a:cs typeface="+mn-cs"/>
              </a:rPr>
              <a:t> place to create and store documents, slideshows, spreadsheets and photos!</a:t>
            </a:r>
            <a:br>
              <a:rPr kumimoji="0" lang="en-CA" sz="2700" b="0" i="0" u="none" strike="noStrike" kern="1200" cap="none" spc="0" normalizeH="0" noProof="0" dirty="0" smtClean="0">
                <a:ln>
                  <a:noFill/>
                </a:ln>
                <a:solidFill>
                  <a:schemeClr val="tx1"/>
                </a:solidFill>
                <a:effectLst/>
                <a:uLnTx/>
                <a:uFillTx/>
                <a:latin typeface="+mn-lt"/>
                <a:ea typeface="+mn-ea"/>
                <a:cs typeface="+mn-cs"/>
              </a:rPr>
            </a:br>
            <a:endParaRPr kumimoji="0" lang="en-CA" sz="2700" b="0" i="0" u="none" strike="noStrike" kern="1200" cap="none" spc="0" normalizeH="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lang="en-CA" sz="2700" dirty="0" smtClean="0"/>
              <a:t>You have 5gb of free storage on Google Drive. If you suspect you will use more, there are paid options available.</a:t>
            </a:r>
            <a:endParaRPr kumimoji="0" lang="en-CA" sz="2700" b="0" i="0" u="none" strike="noStrike" kern="1200" cap="none" spc="0" normalizeH="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endParaRPr kumimoji="0" lang="en-CA" sz="27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3" descr="C:\Users\Level 1\Pictures\google3.jpg"/>
          <p:cNvPicPr>
            <a:picLocks noChangeAspect="1" noChangeArrowheads="1"/>
          </p:cNvPicPr>
          <p:nvPr/>
        </p:nvPicPr>
        <p:blipFill>
          <a:blip r:embed="rId3" cstate="print"/>
          <a:srcRect/>
          <a:stretch>
            <a:fillRect/>
          </a:stretch>
        </p:blipFill>
        <p:spPr bwMode="auto">
          <a:xfrm>
            <a:off x="107503" y="116632"/>
            <a:ext cx="8966253" cy="6264696"/>
          </a:xfrm>
          <a:prstGeom prst="rect">
            <a:avLst/>
          </a:prstGeom>
          <a:noFill/>
        </p:spPr>
      </p:pic>
      <p:pic>
        <p:nvPicPr>
          <p:cNvPr id="31748" name="Picture 4" descr="C:\Users\Level 1\Pictures\google4.jpg"/>
          <p:cNvPicPr>
            <a:picLocks noChangeAspect="1" noChangeArrowheads="1"/>
          </p:cNvPicPr>
          <p:nvPr/>
        </p:nvPicPr>
        <p:blipFill>
          <a:blip r:embed="rId4" cstate="print"/>
          <a:srcRect/>
          <a:stretch>
            <a:fillRect/>
          </a:stretch>
        </p:blipFill>
        <p:spPr bwMode="auto">
          <a:xfrm>
            <a:off x="179512" y="1340768"/>
            <a:ext cx="617099" cy="297122"/>
          </a:xfrm>
          <a:prstGeom prst="rect">
            <a:avLst/>
          </a:prstGeom>
          <a:noFill/>
        </p:spPr>
      </p:pic>
      <p:pic>
        <p:nvPicPr>
          <p:cNvPr id="31749" name="Picture 5" descr="C:\Users\Level 1\Pictures\google5.jpg"/>
          <p:cNvPicPr>
            <a:picLocks noChangeAspect="1" noChangeArrowheads="1"/>
          </p:cNvPicPr>
          <p:nvPr/>
        </p:nvPicPr>
        <p:blipFill>
          <a:blip r:embed="rId5" cstate="print"/>
          <a:srcRect/>
          <a:stretch>
            <a:fillRect/>
          </a:stretch>
        </p:blipFill>
        <p:spPr bwMode="auto">
          <a:xfrm>
            <a:off x="755576" y="1340768"/>
            <a:ext cx="319170" cy="2880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1748"/>
                                        </p:tgtEl>
                                      </p:cBhvr>
                                      <p:by x="120000" y="12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31749"/>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Users\Level 1\Pictures\google6.jpg"/>
          <p:cNvPicPr>
            <a:picLocks noChangeAspect="1" noChangeArrowheads="1"/>
          </p:cNvPicPr>
          <p:nvPr/>
        </p:nvPicPr>
        <p:blipFill>
          <a:blip r:embed="rId3" cstate="print"/>
          <a:srcRect l="1997"/>
          <a:stretch>
            <a:fillRect/>
          </a:stretch>
        </p:blipFill>
        <p:spPr bwMode="auto">
          <a:xfrm>
            <a:off x="154157" y="332656"/>
            <a:ext cx="8810331" cy="5583535"/>
          </a:xfrm>
          <a:prstGeom prst="rect">
            <a:avLst/>
          </a:prstGeom>
          <a:noFill/>
        </p:spPr>
      </p:pic>
      <p:pic>
        <p:nvPicPr>
          <p:cNvPr id="32771" name="Picture 3" descr="C:\Users\Level 1\Pictures\google7.jpg"/>
          <p:cNvPicPr>
            <a:picLocks noChangeAspect="1" noChangeArrowheads="1"/>
          </p:cNvPicPr>
          <p:nvPr/>
        </p:nvPicPr>
        <p:blipFill>
          <a:blip r:embed="rId4" cstate="print"/>
          <a:srcRect/>
          <a:stretch>
            <a:fillRect/>
          </a:stretch>
        </p:blipFill>
        <p:spPr bwMode="auto">
          <a:xfrm>
            <a:off x="8236396" y="467904"/>
            <a:ext cx="656084" cy="296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277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980728"/>
            <a:ext cx="2246784" cy="636240"/>
          </a:xfrm>
        </p:spPr>
        <p:txBody>
          <a:bodyPr/>
          <a:lstStyle/>
          <a:p>
            <a:pPr algn="ctr"/>
            <a:r>
              <a:rPr lang="en-CA" dirty="0" smtClean="0"/>
              <a:t>Making calls over Gmail</a:t>
            </a:r>
            <a:endParaRPr lang="en-CA" dirty="0"/>
          </a:p>
        </p:txBody>
      </p:sp>
      <p:sp>
        <p:nvSpPr>
          <p:cNvPr id="5" name="Content Placeholder 4"/>
          <p:cNvSpPr>
            <a:spLocks noGrp="1"/>
          </p:cNvSpPr>
          <p:nvPr>
            <p:ph sz="quarter" idx="1"/>
          </p:nvPr>
        </p:nvSpPr>
        <p:spPr/>
        <p:txBody>
          <a:bodyPr>
            <a:normAutofit/>
          </a:bodyPr>
          <a:lstStyle/>
          <a:p>
            <a:r>
              <a:rPr lang="en-CA" sz="2000" dirty="0" smtClean="0"/>
              <a:t>Go back to </a:t>
            </a:r>
            <a:r>
              <a:rPr lang="en-CA" sz="2000" i="1" dirty="0" smtClean="0">
                <a:solidFill>
                  <a:schemeClr val="accent3">
                    <a:lumMod val="50000"/>
                  </a:schemeClr>
                </a:solidFill>
                <a:hlinkClick r:id="rId3"/>
              </a:rPr>
              <a:t>www.gmail.com</a:t>
            </a:r>
            <a:r>
              <a:rPr lang="en-CA" sz="2000" dirty="0" smtClean="0"/>
              <a:t/>
            </a:r>
            <a:br>
              <a:rPr lang="en-CA" sz="2000" dirty="0" smtClean="0"/>
            </a:br>
            <a:endParaRPr lang="en-CA" sz="2000" dirty="0" smtClean="0"/>
          </a:p>
          <a:p>
            <a:r>
              <a:rPr lang="en-CA" sz="2000" dirty="0" smtClean="0"/>
              <a:t>Click the image of a phone in your sidebar. </a:t>
            </a:r>
            <a:br>
              <a:rPr lang="en-CA" sz="2000" dirty="0" smtClean="0"/>
            </a:br>
            <a:r>
              <a:rPr lang="en-CA" sz="2000" dirty="0" smtClean="0"/>
              <a:t/>
            </a:r>
            <a:br>
              <a:rPr lang="en-CA" sz="2000" dirty="0" smtClean="0"/>
            </a:br>
            <a:r>
              <a:rPr lang="en-CA" sz="2000" i="1" dirty="0" smtClean="0">
                <a:solidFill>
                  <a:schemeClr val="tx1">
                    <a:lumMod val="65000"/>
                    <a:lumOff val="35000"/>
                  </a:schemeClr>
                </a:solidFill>
              </a:rPr>
              <a:t>Tips: Sometimes you will need to mouse over the chat box to have the phone icon appear!</a:t>
            </a:r>
            <a:br>
              <a:rPr lang="en-CA" sz="2000" i="1" dirty="0" smtClean="0">
                <a:solidFill>
                  <a:schemeClr val="tx1">
                    <a:lumMod val="65000"/>
                    <a:lumOff val="35000"/>
                  </a:schemeClr>
                </a:solidFill>
              </a:rPr>
            </a:br>
            <a:r>
              <a:rPr lang="en-CA" sz="2000" i="1" dirty="0" smtClean="0">
                <a:solidFill>
                  <a:schemeClr val="tx1">
                    <a:lumMod val="65000"/>
                    <a:lumOff val="35000"/>
                  </a:schemeClr>
                </a:solidFill>
              </a:rPr>
              <a:t/>
            </a:r>
            <a:br>
              <a:rPr lang="en-CA" sz="2000" i="1" dirty="0" smtClean="0">
                <a:solidFill>
                  <a:schemeClr val="tx1">
                    <a:lumMod val="65000"/>
                    <a:lumOff val="35000"/>
                  </a:schemeClr>
                </a:solidFill>
              </a:rPr>
            </a:br>
            <a:r>
              <a:rPr lang="en-CA" sz="2000" i="1" dirty="0" smtClean="0">
                <a:solidFill>
                  <a:schemeClr val="tx1">
                    <a:lumMod val="65000"/>
                    <a:lumOff val="35000"/>
                  </a:schemeClr>
                </a:solidFill>
              </a:rPr>
              <a:t>The first time you use this phone service, you will need to install Google Voice and Chat. This may take a few minutes, depending on your Internet connection!</a:t>
            </a:r>
            <a:r>
              <a:rPr lang="en-CA" sz="2000" dirty="0" smtClean="0"/>
              <a:t/>
            </a:r>
            <a:br>
              <a:rPr lang="en-CA" sz="2000" dirty="0" smtClean="0"/>
            </a:br>
            <a:endParaRPr lang="en-CA" sz="2000" dirty="0" smtClean="0"/>
          </a:p>
          <a:p>
            <a:r>
              <a:rPr lang="en-CA" sz="2000" dirty="0" smtClean="0"/>
              <a:t>Phone calls anywhere in the United States or Canada are completely free. You can add international calling minutes to your account by visiting: </a:t>
            </a:r>
            <a:r>
              <a:rPr lang="en-CA" sz="2000" i="1" u="sng" dirty="0" smtClean="0">
                <a:solidFill>
                  <a:schemeClr val="accent3">
                    <a:lumMod val="50000"/>
                  </a:schemeClr>
                </a:solidFill>
              </a:rPr>
              <a:t>www.google.com/voice/rates</a:t>
            </a:r>
            <a:endParaRPr lang="en-CA" sz="2000" i="1" u="sng" dirty="0">
              <a:solidFill>
                <a:schemeClr val="accent3">
                  <a:lumMod val="50000"/>
                </a:schemeClr>
              </a:solidFill>
            </a:endParaRPr>
          </a:p>
        </p:txBody>
      </p:sp>
      <p:pic>
        <p:nvPicPr>
          <p:cNvPr id="6" name="Picture 2" descr="C:\Users\Level 1\Pictures\googlehangout.png"/>
          <p:cNvPicPr>
            <a:picLocks noChangeAspect="1" noChangeArrowheads="1"/>
          </p:cNvPicPr>
          <p:nvPr/>
        </p:nvPicPr>
        <p:blipFill>
          <a:blip r:embed="rId4" cstate="print"/>
          <a:srcRect/>
          <a:stretch>
            <a:fillRect/>
          </a:stretch>
        </p:blipFill>
        <p:spPr bwMode="auto">
          <a:xfrm>
            <a:off x="743744" y="1704231"/>
            <a:ext cx="1524000" cy="428625"/>
          </a:xfrm>
          <a:prstGeom prst="rect">
            <a:avLst/>
          </a:prstGeom>
          <a:noFill/>
        </p:spPr>
      </p:pic>
      <p:pic>
        <p:nvPicPr>
          <p:cNvPr id="2050" name="Picture 2" descr="C:\Users\Level 1\Pictures\googlehangout3.png"/>
          <p:cNvPicPr>
            <a:picLocks noChangeAspect="1" noChangeArrowheads="1"/>
          </p:cNvPicPr>
          <p:nvPr/>
        </p:nvPicPr>
        <p:blipFill>
          <a:blip r:embed="rId5" cstate="print"/>
          <a:srcRect/>
          <a:stretch>
            <a:fillRect/>
          </a:stretch>
        </p:blipFill>
        <p:spPr bwMode="auto">
          <a:xfrm>
            <a:off x="395536" y="2276872"/>
            <a:ext cx="2219326" cy="353377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00375" y="5029200"/>
            <a:ext cx="5867400" cy="1352128"/>
          </a:xfrm>
        </p:spPr>
        <p:txBody>
          <a:bodyPr/>
          <a:lstStyle/>
          <a:p>
            <a:pPr algn="ctr"/>
            <a:r>
              <a:rPr lang="en-CA" sz="1600" dirty="0" smtClean="0"/>
              <a:t>To add people to your Hangout, click the blue “Invite People” button! Use the navigation panel on the left to play games, use video effects, share your screen, collaborate on a project, or chat!</a:t>
            </a:r>
            <a:endParaRPr lang="en-CA" sz="1600" dirty="0"/>
          </a:p>
        </p:txBody>
      </p:sp>
      <p:pic>
        <p:nvPicPr>
          <p:cNvPr id="9" name="Picture Placeholder 8" descr="googlechat2.png"/>
          <p:cNvPicPr>
            <a:picLocks noGrp="1" noChangeAspect="1"/>
          </p:cNvPicPr>
          <p:nvPr>
            <p:ph type="pic" idx="1"/>
          </p:nvPr>
        </p:nvPicPr>
        <p:blipFill>
          <a:blip r:embed="rId3" cstate="print"/>
          <a:srcRect l="5418" r="5418"/>
          <a:stretch>
            <a:fillRect/>
          </a:stretch>
        </p:blipFill>
        <p:spPr/>
      </p:pic>
      <p:sp>
        <p:nvSpPr>
          <p:cNvPr id="7" name="Text Placeholder 6"/>
          <p:cNvSpPr>
            <a:spLocks noGrp="1"/>
          </p:cNvSpPr>
          <p:nvPr>
            <p:ph type="body" sz="half" idx="2"/>
          </p:nvPr>
        </p:nvSpPr>
        <p:spPr>
          <a:xfrm>
            <a:off x="381000" y="990600"/>
            <a:ext cx="2438400" cy="2294384"/>
          </a:xfrm>
        </p:spPr>
        <p:txBody>
          <a:bodyPr>
            <a:normAutofit/>
          </a:bodyPr>
          <a:lstStyle/>
          <a:p>
            <a:r>
              <a:rPr lang="en-CA" b="1" dirty="0" smtClean="0"/>
              <a:t>Google Hangout </a:t>
            </a:r>
            <a:r>
              <a:rPr lang="en-CA" dirty="0" smtClean="0"/>
              <a:t>is a great way to connect with friends and family!</a:t>
            </a:r>
          </a:p>
          <a:p>
            <a:r>
              <a:rPr lang="en-CA" dirty="0" smtClean="0"/>
              <a:t>You can video chat, play “board” games, trivia games, and share with up to nine people!</a:t>
            </a:r>
          </a:p>
          <a:p>
            <a:endParaRPr lang="en-CA" dirty="0" smtClean="0"/>
          </a:p>
        </p:txBody>
      </p:sp>
      <p:pic>
        <p:nvPicPr>
          <p:cNvPr id="1026" name="Picture 2" descr="C:\Users\Level 1\Pictures\googlehangout.png"/>
          <p:cNvPicPr>
            <a:picLocks noChangeAspect="1" noChangeArrowheads="1"/>
          </p:cNvPicPr>
          <p:nvPr/>
        </p:nvPicPr>
        <p:blipFill>
          <a:blip r:embed="rId4" cstate="print"/>
          <a:srcRect/>
          <a:stretch>
            <a:fillRect/>
          </a:stretch>
        </p:blipFill>
        <p:spPr bwMode="auto">
          <a:xfrm>
            <a:off x="743744" y="3068960"/>
            <a:ext cx="1524000" cy="428625"/>
          </a:xfrm>
          <a:prstGeom prst="rect">
            <a:avLst/>
          </a:prstGeom>
          <a:noFill/>
        </p:spPr>
      </p:pic>
      <p:sp>
        <p:nvSpPr>
          <p:cNvPr id="8" name="Text Placeholder 6"/>
          <p:cNvSpPr txBox="1">
            <a:spLocks/>
          </p:cNvSpPr>
          <p:nvPr/>
        </p:nvSpPr>
        <p:spPr>
          <a:xfrm>
            <a:off x="395536" y="3573016"/>
            <a:ext cx="2438400" cy="2592288"/>
          </a:xfrm>
          <a:prstGeom prst="rect">
            <a:avLst/>
          </a:prstGeom>
        </p:spPr>
        <p:txBody>
          <a:bodyPr vert="horz">
            <a:normAutofit/>
          </a:bodyPr>
          <a:lstStyle/>
          <a:p>
            <a:pPr marL="0" marR="0" lvl="0" indent="0" algn="l" defTabSz="914400" rtl="0" eaLnBrk="1" fontAlgn="auto" latinLnBrk="0" hangingPunct="1">
              <a:lnSpc>
                <a:spcPct val="100000"/>
              </a:lnSpc>
              <a:spcBef>
                <a:spcPct val="20000"/>
              </a:spcBef>
              <a:spcAft>
                <a:spcPts val="1000"/>
              </a:spcAft>
              <a:buClr>
                <a:schemeClr val="accent1"/>
              </a:buClr>
              <a:buSzPct val="85000"/>
              <a:buFontTx/>
              <a:buNone/>
              <a:tabLst/>
              <a:defRPr/>
            </a:pPr>
            <a:r>
              <a:rPr kumimoji="0" lang="en-CA" sz="1600" b="0" i="0" u="none" strike="noStrike" kern="1200" cap="none" spc="0" normalizeH="0" baseline="0" noProof="0" dirty="0" smtClean="0">
                <a:ln>
                  <a:noFill/>
                </a:ln>
                <a:solidFill>
                  <a:srgbClr val="FFFFFF"/>
                </a:solidFill>
                <a:effectLst/>
                <a:uLnTx/>
                <a:uFillTx/>
                <a:latin typeface="+mn-lt"/>
                <a:ea typeface="+mn-ea"/>
                <a:cs typeface="+mn-cs"/>
              </a:rPr>
              <a:t>To start</a:t>
            </a:r>
            <a:r>
              <a:rPr kumimoji="0" lang="en-CA" sz="1600" b="0" i="0" u="none" strike="noStrike" kern="1200" cap="none" spc="0" normalizeH="0" noProof="0" dirty="0" smtClean="0">
                <a:ln>
                  <a:noFill/>
                </a:ln>
                <a:solidFill>
                  <a:srgbClr val="FFFFFF"/>
                </a:solidFill>
                <a:effectLst/>
                <a:uLnTx/>
                <a:uFillTx/>
                <a:latin typeface="+mn-lt"/>
                <a:ea typeface="+mn-ea"/>
                <a:cs typeface="+mn-cs"/>
              </a:rPr>
              <a:t> a Hangout click the speech bubble with a camera inside.</a:t>
            </a:r>
            <a:endParaRPr kumimoji="0" lang="en-CA" sz="1600" b="0" i="0" u="none" strike="noStrike" kern="1200" cap="none" spc="0" normalizeH="0" baseline="0" noProof="0" dirty="0" smtClean="0">
              <a:ln>
                <a:noFill/>
              </a:ln>
              <a:solidFill>
                <a:srgbClr val="FFFFFF"/>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1000"/>
              </a:spcAft>
              <a:buClr>
                <a:schemeClr val="accent1"/>
              </a:buClr>
              <a:buSzPct val="85000"/>
              <a:buFontTx/>
              <a:buNone/>
              <a:tabLst/>
              <a:defRPr/>
            </a:pPr>
            <a:r>
              <a:rPr kumimoji="0" lang="en-CA" sz="1600" b="0" i="0" u="none" strike="noStrike" kern="1200" cap="none" spc="0" normalizeH="0" baseline="0" noProof="0" dirty="0" smtClean="0">
                <a:ln>
                  <a:noFill/>
                </a:ln>
                <a:solidFill>
                  <a:srgbClr val="FFFFFF"/>
                </a:solidFill>
                <a:effectLst/>
                <a:uLnTx/>
                <a:uFillTx/>
                <a:latin typeface="+mn-lt"/>
                <a:ea typeface="+mn-ea"/>
                <a:cs typeface="+mn-cs"/>
              </a:rPr>
              <a:t>Tip: </a:t>
            </a:r>
            <a:r>
              <a:rPr kumimoji="0" lang="en-CA" sz="1600" b="0" i="1" u="none" strike="noStrike" kern="1200" cap="none" spc="0" normalizeH="0" baseline="0" noProof="0" dirty="0" smtClean="0">
                <a:ln>
                  <a:noFill/>
                </a:ln>
                <a:solidFill>
                  <a:srgbClr val="FFFFFF"/>
                </a:solidFill>
                <a:effectLst/>
                <a:uLnTx/>
                <a:uFillTx/>
                <a:latin typeface="+mn-lt"/>
                <a:ea typeface="+mn-ea"/>
                <a:cs typeface="+mn-cs"/>
              </a:rPr>
              <a:t>The first time</a:t>
            </a:r>
            <a:r>
              <a:rPr kumimoji="0" lang="en-CA" sz="1600" b="0" i="1" u="none" strike="noStrike" kern="1200" cap="none" spc="0" normalizeH="0" noProof="0" dirty="0" smtClean="0">
                <a:ln>
                  <a:noFill/>
                </a:ln>
                <a:solidFill>
                  <a:srgbClr val="FFFFFF"/>
                </a:solidFill>
                <a:effectLst/>
                <a:uLnTx/>
                <a:uFillTx/>
                <a:latin typeface="+mn-lt"/>
                <a:ea typeface="+mn-ea"/>
                <a:cs typeface="+mn-cs"/>
              </a:rPr>
              <a:t> you use Google Hangouts, you will need to download and install Google Voice and Chat!</a:t>
            </a:r>
            <a:endParaRPr kumimoji="0" lang="en-CA" sz="1600" b="0" i="1" u="none" strike="noStrike" kern="1200" cap="none" spc="0" normalizeH="0" baseline="0" noProof="0" dirty="0" smtClean="0">
              <a:ln>
                <a:noFill/>
              </a:ln>
              <a:solidFill>
                <a:srgbClr val="FFFFFF"/>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289</TotalTime>
  <Words>992</Words>
  <Application>Microsoft Office PowerPoint</Application>
  <PresentationFormat>On-screen Show (4:3)</PresentationFormat>
  <Paragraphs>79</Paragraphs>
  <Slides>14</Slides>
  <Notes>11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Civic</vt:lpstr>
      <vt:lpstr>Slide 1</vt:lpstr>
      <vt:lpstr>Here’s what we’re covering:</vt:lpstr>
      <vt:lpstr>www.Gmail.com</vt:lpstr>
      <vt:lpstr>www.Gmail.com</vt:lpstr>
      <vt:lpstr>Slide 5</vt:lpstr>
      <vt:lpstr>Slide 6</vt:lpstr>
      <vt:lpstr>Slide 7</vt:lpstr>
      <vt:lpstr>Making calls over Gmail</vt:lpstr>
      <vt:lpstr>To add people to your Hangout, click the blue “Invite People” button! Use the navigation panel on the left to play games, use video effects, share your screen, collaborate on a project, or chat!</vt:lpstr>
      <vt:lpstr>Don’t panic.</vt:lpstr>
      <vt:lpstr>Google Tips</vt:lpstr>
      <vt:lpstr>Google Tips</vt:lpstr>
      <vt:lpstr>Slide 13</vt:lpstr>
      <vt:lpstr>Want to know even more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Your Kobo</dc:title>
  <dc:creator>Level 1</dc:creator>
  <cp:lastModifiedBy>Level 1</cp:lastModifiedBy>
  <cp:revision>30</cp:revision>
  <dcterms:created xsi:type="dcterms:W3CDTF">2013-01-23T14:19:25Z</dcterms:created>
  <dcterms:modified xsi:type="dcterms:W3CDTF">2013-01-31T21:46:03Z</dcterms:modified>
</cp:coreProperties>
</file>